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90" r:id="rId2"/>
    <p:sldId id="269" r:id="rId3"/>
    <p:sldId id="270" r:id="rId4"/>
    <p:sldId id="277" r:id="rId5"/>
    <p:sldId id="278" r:id="rId6"/>
    <p:sldId id="279" r:id="rId7"/>
    <p:sldId id="280" r:id="rId8"/>
    <p:sldId id="283" r:id="rId9"/>
    <p:sldId id="284" r:id="rId10"/>
    <p:sldId id="287" r:id="rId11"/>
    <p:sldId id="285" r:id="rId12"/>
    <p:sldId id="288" r:id="rId13"/>
    <p:sldId id="289" r:id="rId14"/>
    <p:sldId id="286" r:id="rId15"/>
  </p:sldIdLst>
  <p:sldSz cx="12192000" cy="6858000"/>
  <p:notesSz cx="6888163" cy="10020300"/>
  <p:defaultTextStyle>
    <a:defPPr lvl="0">
      <a:defRPr lang="en-US"/>
    </a:defPPr>
    <a:lvl1pPr marL="0" lvl="1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lvl="2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lvl="3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lvl="4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154" autoAdjust="0"/>
    <p:restoredTop sz="93979" autoAdjust="0"/>
  </p:normalViewPr>
  <p:slideViewPr>
    <p:cSldViewPr snapToGrid="0">
      <p:cViewPr>
        <p:scale>
          <a:sx n="170" d="100"/>
          <a:sy n="170" d="100"/>
        </p:scale>
        <p:origin x="-3380" y="-23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DD7F41-F740-4DC6-B06C-F5580A351721}" type="datetimeFigureOut">
              <a:rPr lang="LID4096" smtClean="0"/>
              <a:t>05/19/2026</a:t>
            </a:fld>
            <a:endParaRPr lang="LID4096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25E17B-4E2F-41F5-8B6B-E5A1F8B78BBF}" type="slidenum">
              <a:rPr lang="LID4096" smtClean="0"/>
              <a:t>‹#›</a:t>
            </a:fld>
            <a:endParaRPr lang="LID4096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61814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DD7F41-F740-4DC6-B06C-F5580A351721}" type="datetimeFigureOut">
              <a:rPr lang="LID4096" smtClean="0"/>
              <a:t>05/19/2026</a:t>
            </a:fld>
            <a:endParaRPr lang="LID4096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25E17B-4E2F-41F5-8B6B-E5A1F8B78BBF}" type="slidenum">
              <a:rPr lang="LID4096" smtClean="0"/>
              <a:t>‹#›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1260337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DD7F41-F740-4DC6-B06C-F5580A351721}" type="datetimeFigureOut">
              <a:rPr lang="LID4096" smtClean="0"/>
              <a:t>05/19/2026</a:t>
            </a:fld>
            <a:endParaRPr lang="LID4096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25E17B-4E2F-41F5-8B6B-E5A1F8B78BBF}" type="slidenum">
              <a:rPr lang="LID4096" smtClean="0"/>
              <a:t>‹#›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26277200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DD7F41-F740-4DC6-B06C-F5580A351721}" type="datetimeFigureOut">
              <a:rPr lang="LID4096" smtClean="0"/>
              <a:t>05/19/2026</a:t>
            </a:fld>
            <a:endParaRPr lang="LID4096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25E17B-4E2F-41F5-8B6B-E5A1F8B78BBF}" type="slidenum">
              <a:rPr lang="LID4096" smtClean="0"/>
              <a:t>‹#›</a:t>
            </a:fld>
            <a:endParaRPr lang="LID4096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53863102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DD7F41-F740-4DC6-B06C-F5580A351721}" type="datetimeFigureOut">
              <a:rPr lang="LID4096" smtClean="0"/>
              <a:t>05/19/2026</a:t>
            </a:fld>
            <a:endParaRPr lang="LID4096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25E17B-4E2F-41F5-8B6B-E5A1F8B78BBF}" type="slidenum">
              <a:rPr lang="LID4096" smtClean="0"/>
              <a:t>‹#›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199785854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DD7F41-F740-4DC6-B06C-F5580A351721}" type="datetimeFigureOut">
              <a:rPr lang="LID4096" smtClean="0"/>
              <a:t>05/19/2026</a:t>
            </a:fld>
            <a:endParaRPr lang="LID4096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25E17B-4E2F-41F5-8B6B-E5A1F8B78BBF}" type="slidenum">
              <a:rPr lang="LID4096" smtClean="0"/>
              <a:t>‹#›</a:t>
            </a:fld>
            <a:endParaRPr lang="LID4096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6450362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DD7F41-F740-4DC6-B06C-F5580A351721}" type="datetimeFigureOut">
              <a:rPr lang="LID4096" smtClean="0"/>
              <a:t>05/19/2026</a:t>
            </a:fld>
            <a:endParaRPr lang="LID4096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25E17B-4E2F-41F5-8B6B-E5A1F8B78BBF}" type="slidenum">
              <a:rPr lang="LID4096" smtClean="0"/>
              <a:t>‹#›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18165226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DD7F41-F740-4DC6-B06C-F5580A351721}" type="datetimeFigureOut">
              <a:rPr lang="LID4096" smtClean="0"/>
              <a:t>05/19/2026</a:t>
            </a:fld>
            <a:endParaRPr lang="LID4096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25E17B-4E2F-41F5-8B6B-E5A1F8B78BBF}" type="slidenum">
              <a:rPr lang="LID4096" smtClean="0"/>
              <a:t>‹#›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351211961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DD7F41-F740-4DC6-B06C-F5580A351721}" type="datetimeFigureOut">
              <a:rPr lang="LID4096" smtClean="0"/>
              <a:t>05/19/2026</a:t>
            </a:fld>
            <a:endParaRPr lang="LID4096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25E17B-4E2F-41F5-8B6B-E5A1F8B78BBF}" type="slidenum">
              <a:rPr lang="LID4096" smtClean="0"/>
              <a:t>‹#›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21424670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DD7F41-F740-4DC6-B06C-F5580A351721}" type="datetimeFigureOut">
              <a:rPr lang="LID4096" smtClean="0"/>
              <a:t>05/19/2026</a:t>
            </a:fld>
            <a:endParaRPr lang="LID4096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25E17B-4E2F-41F5-8B6B-E5A1F8B78BBF}" type="slidenum">
              <a:rPr lang="LID4096" smtClean="0"/>
              <a:t>‹#›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959490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DD7F41-F740-4DC6-B06C-F5580A351721}" type="datetimeFigureOut">
              <a:rPr lang="LID4096" smtClean="0"/>
              <a:t>05/19/2026</a:t>
            </a:fld>
            <a:endParaRPr lang="LID4096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25E17B-4E2F-41F5-8B6B-E5A1F8B78BBF}" type="slidenum">
              <a:rPr lang="LID4096" smtClean="0"/>
              <a:t>‹#›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9882049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DD7F41-F740-4DC6-B06C-F5580A351721}" type="datetimeFigureOut">
              <a:rPr lang="LID4096" smtClean="0"/>
              <a:t>05/19/2026</a:t>
            </a:fld>
            <a:endParaRPr lang="LID4096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25E17B-4E2F-41F5-8B6B-E5A1F8B78BBF}" type="slidenum">
              <a:rPr lang="LID4096" smtClean="0"/>
              <a:t>‹#›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7136939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DD7F41-F740-4DC6-B06C-F5580A351721}" type="datetimeFigureOut">
              <a:rPr lang="LID4096" smtClean="0"/>
              <a:t>05/19/2026</a:t>
            </a:fld>
            <a:endParaRPr lang="LID4096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25E17B-4E2F-41F5-8B6B-E5A1F8B78BBF}" type="slidenum">
              <a:rPr lang="LID4096" smtClean="0"/>
              <a:t>‹#›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27147170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DD7F41-F740-4DC6-B06C-F5580A351721}" type="datetimeFigureOut">
              <a:rPr lang="LID4096" smtClean="0"/>
              <a:t>05/19/2026</a:t>
            </a:fld>
            <a:endParaRPr lang="LID4096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25E17B-4E2F-41F5-8B6B-E5A1F8B78BBF}" type="slidenum">
              <a:rPr lang="LID4096" smtClean="0"/>
              <a:t>‹#›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14305339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DD7F41-F740-4DC6-B06C-F5580A351721}" type="datetimeFigureOut">
              <a:rPr lang="LID4096" smtClean="0"/>
              <a:t>05/19/2026</a:t>
            </a:fld>
            <a:endParaRPr lang="LID4096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25E17B-4E2F-41F5-8B6B-E5A1F8B78BBF}" type="slidenum">
              <a:rPr lang="LID4096" smtClean="0"/>
              <a:t>‹#›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29702714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DD7F41-F740-4DC6-B06C-F5580A351721}" type="datetimeFigureOut">
              <a:rPr lang="LID4096" smtClean="0"/>
              <a:t>05/19/2026</a:t>
            </a:fld>
            <a:endParaRPr lang="LID4096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25E17B-4E2F-41F5-8B6B-E5A1F8B78BBF}" type="slidenum">
              <a:rPr lang="LID4096" smtClean="0"/>
              <a:t>‹#›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6252044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DD7F41-F740-4DC6-B06C-F5580A351721}" type="datetimeFigureOut">
              <a:rPr lang="LID4096" smtClean="0"/>
              <a:t>05/19/2026</a:t>
            </a:fld>
            <a:endParaRPr lang="LID4096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25E17B-4E2F-41F5-8B6B-E5A1F8B78BBF}" type="slidenum">
              <a:rPr lang="LID4096" smtClean="0"/>
              <a:t>‹#›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34511114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6FDD7F41-F740-4DC6-B06C-F5580A351721}" type="datetimeFigureOut">
              <a:rPr lang="LID4096" smtClean="0"/>
              <a:t>05/19/2026</a:t>
            </a:fld>
            <a:endParaRPr lang="LID4096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LID4096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C825E17B-4E2F-41F5-8B6B-E5A1F8B78BBF}" type="slidenum">
              <a:rPr lang="LID4096" smtClean="0"/>
              <a:t>‹#›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111929054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7.jpg"/><Relationship Id="rId4" Type="http://schemas.openxmlformats.org/officeDocument/2006/relationships/image" Target="../media/image36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3" Type="http://schemas.openxmlformats.org/officeDocument/2006/relationships/image" Target="../media/image39.png"/><Relationship Id="rId7" Type="http://schemas.openxmlformats.org/officeDocument/2006/relationships/image" Target="../media/image43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Relationship Id="rId9" Type="http://schemas.openxmlformats.org/officeDocument/2006/relationships/image" Target="../media/image4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7" Type="http://schemas.openxmlformats.org/officeDocument/2006/relationships/image" Target="../media/image54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5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7" Type="http://schemas.openxmlformats.org/officeDocument/2006/relationships/image" Target="../media/image15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image" Target="../media/image17.jpg"/><Relationship Id="rId7" Type="http://schemas.openxmlformats.org/officeDocument/2006/relationships/image" Target="../media/image21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5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9.png"/><Relationship Id="rId4" Type="http://schemas.openxmlformats.org/officeDocument/2006/relationships/image" Target="../media/image2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4.jpeg"/><Relationship Id="rId5" Type="http://schemas.openxmlformats.org/officeDocument/2006/relationships/image" Target="../media/image33.png"/><Relationship Id="rId4" Type="http://schemas.openxmlformats.org/officeDocument/2006/relationships/image" Target="../media/image3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vitebsk.vitebsk-region.gov.by/sites/default/files/imce-files/flag_respubliki_belaru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9697088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ED87184-0E59-4CAB-8E2A-F51C8CD854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22685" y="4416072"/>
            <a:ext cx="8166847" cy="1317468"/>
          </a:xfrm>
        </p:spPr>
        <p:txBody>
          <a:bodyPr>
            <a:noAutofit/>
          </a:bodyPr>
          <a:lstStyle/>
          <a:p>
            <a:pPr algn="just"/>
            <a:r>
              <a:rPr lang="ru-RU" sz="20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Разрабатываются и Организовываются экскурсионные программы для работников учреждения образования и учащихся Витебского района, для представителей Витебского городского общественного объединения пожилых людей «Золотой возраст», для иностранных гостей</a:t>
            </a:r>
            <a: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20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000" dirty="0"/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F794AEB2-B203-4A1A-BE0D-9E37FCC13DCE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227"/>
            <a:ext cx="3110845" cy="405086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2" name="Объект 11">
            <a:extLst>
              <a:ext uri="{FF2B5EF4-FFF2-40B4-BE49-F238E27FC236}">
                <a16:creationId xmlns:a16="http://schemas.microsoft.com/office/drawing/2014/main" id="{F51DB88C-5A8A-4C13-85BE-F230EA90B91B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4796" y="-228600"/>
            <a:ext cx="5208093" cy="312899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BCB61E8B-273F-4108-BD9F-FDD4A4918F7B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7560" y="820354"/>
            <a:ext cx="3920522" cy="293167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9BA4BA23-2E58-4E4E-A349-1E05E38F40A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059021"/>
            <a:ext cx="3677002" cy="275775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31479161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E7A0DDD-1CA3-47AC-9F59-EE5C7D6031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27442" y="5549462"/>
            <a:ext cx="7825845" cy="1308538"/>
          </a:xfrm>
          <a:gradFill flip="none" rotWithShape="1">
            <a:gsLst>
              <a:gs pos="0">
                <a:schemeClr val="accent1">
                  <a:lumMod val="67000"/>
                </a:schemeClr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algn="ctr"/>
            <a:r>
              <a:rPr lang="ru-RU" sz="1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Разработано восемь </a:t>
            </a:r>
            <a:r>
              <a:rPr lang="ru-RU" sz="1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маршрутов </a:t>
            </a:r>
            <a:r>
              <a:rPr lang="ru-RU" sz="1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туристического путешествия по </a:t>
            </a:r>
            <a:r>
              <a:rPr lang="ru-RU" sz="1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уникальным </a:t>
            </a:r>
            <a:r>
              <a:rPr lang="ru-RU" sz="1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знаковым объектам Витебского</a:t>
            </a: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района</a:t>
            </a:r>
            <a:r>
              <a:rPr lang="en-US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en-US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Также разработано одиннадцать туров выходного дня по  областным городам </a:t>
            </a:r>
            <a:r>
              <a:rPr lang="ru-RU" sz="18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беларуси</a:t>
            </a:r>
            <a:r>
              <a:rPr lang="ru-RU" sz="1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08"/>
            <a:ext cx="2270233" cy="3123257"/>
          </a:xfr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7378" y="64614"/>
            <a:ext cx="2289265" cy="3060551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4360" y="64614"/>
            <a:ext cx="2231392" cy="3060551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3469" y="64614"/>
            <a:ext cx="2219818" cy="3060551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41004" y="64615"/>
            <a:ext cx="2119768" cy="305695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82" y="3454342"/>
            <a:ext cx="1808960" cy="3083092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26556" y="3454342"/>
            <a:ext cx="2034216" cy="3189132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8208" y="3268717"/>
            <a:ext cx="1723696" cy="1951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0888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6EA9782-49B9-4C7B-9110-057F563A9A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63883" y="5044284"/>
            <a:ext cx="8534400" cy="1507067"/>
          </a:xfrm>
        </p:spPr>
        <p:txBody>
          <a:bodyPr/>
          <a:lstStyle/>
          <a:p>
            <a:pPr algn="ctr"/>
            <a:r>
              <a:rPr lang="ru-RU" sz="1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С целью развития взаимовыгодного сотрудничества, поиска новых партнеров и продвижения внутреннего и международного въездного туризма </a:t>
            </a:r>
            <a:r>
              <a:rPr lang="ru-RU" sz="1800" b="1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Турцентр</a:t>
            </a:r>
            <a:r>
              <a:rPr lang="ru-RU" sz="1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принимает участия в международных выставках-форумах и других деловых мероприятиях.</a:t>
            </a:r>
            <a:endParaRPr lang="ru-RU" b="1" i="1" dirty="0"/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9A0139C5-BDAB-46D7-8CF5-50E4D685B563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7249" y="685800"/>
            <a:ext cx="2711053" cy="361473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Объект 7">
            <a:extLst>
              <a:ext uri="{FF2B5EF4-FFF2-40B4-BE49-F238E27FC236}">
                <a16:creationId xmlns:a16="http://schemas.microsoft.com/office/drawing/2014/main" id="{7B7F0657-486C-498D-AD82-9BBDC9D6D1F2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2376" y="307950"/>
            <a:ext cx="4577772" cy="429467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C0BF94D-E505-4E54-8C49-54D9DFC8D838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4137" y="307951"/>
            <a:ext cx="4259104" cy="411818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421824210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31290CE-E867-40E0-ADA3-0E4FE742C7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94331" y="5109902"/>
            <a:ext cx="8534400" cy="1507067"/>
          </a:xfrm>
        </p:spPr>
        <p:txBody>
          <a:bodyPr>
            <a:noAutofit/>
          </a:bodyPr>
          <a:lstStyle/>
          <a:p>
            <a:pPr algn="just"/>
            <a:r>
              <a:rPr lang="ru-RU" sz="2000" b="1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Турцентр</a:t>
            </a:r>
            <a:r>
              <a:rPr lang="ru-RU" sz="20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Витебского района активно сотрудничает со СМИ (газета «</a:t>
            </a:r>
            <a:r>
              <a:rPr lang="ru-RU" sz="2000" b="1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Витьбичы</a:t>
            </a:r>
            <a:r>
              <a:rPr lang="ru-RU" sz="20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», «Витебские вести»). Организовывает ознакомительные маршруты для представителей съемочных групп телевизионных программ</a:t>
            </a:r>
            <a:br>
              <a:rPr lang="ru-RU" sz="20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0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B6CF79CA-755D-4687-9FDE-7AC0AF614E2D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2317" y="0"/>
            <a:ext cx="3386918" cy="451589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Объект 7">
            <a:extLst>
              <a:ext uri="{FF2B5EF4-FFF2-40B4-BE49-F238E27FC236}">
                <a16:creationId xmlns:a16="http://schemas.microsoft.com/office/drawing/2014/main" id="{951FC7C2-F675-41BD-9F69-0C1E233D9FD3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1466" y="0"/>
            <a:ext cx="3386918" cy="451589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26268887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DC2947A-37AB-49CE-9505-97500097CB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28799" y="-120052"/>
            <a:ext cx="8534400" cy="1507067"/>
          </a:xfrm>
        </p:spPr>
        <p:txBody>
          <a:bodyPr>
            <a:normAutofit/>
          </a:bodyPr>
          <a:lstStyle/>
          <a:p>
            <a:pPr algn="ctr"/>
            <a:r>
              <a:rPr lang="ru-RU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ТУРЦЕНТР ЖДЕТ </a:t>
            </a:r>
            <a: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вас по адресу: г. Витебск</a:t>
            </a:r>
            <a:r>
              <a:rPr lang="ru-RU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br>
              <a:rPr lang="ru-RU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ул. Октябрьская, 14, 1 этаж</a:t>
            </a:r>
            <a:b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тел.: 8(212)36 15 59</a:t>
            </a:r>
          </a:p>
        </p:txBody>
      </p:sp>
      <p:pic>
        <p:nvPicPr>
          <p:cNvPr id="7" name="Объект 6">
            <a:extLst>
              <a:ext uri="{FF2B5EF4-FFF2-40B4-BE49-F238E27FC236}">
                <a16:creationId xmlns:a16="http://schemas.microsoft.com/office/drawing/2014/main" id="{FFC87C85-A76E-45AE-82D8-E90A0A939802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477" y="1736834"/>
            <a:ext cx="3607746" cy="36147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Объект 12">
            <a:extLst>
              <a:ext uri="{FF2B5EF4-FFF2-40B4-BE49-F238E27FC236}">
                <a16:creationId xmlns:a16="http://schemas.microsoft.com/office/drawing/2014/main" id="{9CCD8600-2EA5-4700-8899-9D28AD69D63D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2866" y="4922119"/>
            <a:ext cx="1577766" cy="15777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5B126F0-E346-4581-BCB8-CA5759E389C0}"/>
              </a:ext>
            </a:extLst>
          </p:cNvPr>
          <p:cNvSpPr txBox="1"/>
          <p:nvPr/>
        </p:nvSpPr>
        <p:spPr>
          <a:xfrm>
            <a:off x="2997219" y="4074087"/>
            <a:ext cx="5939115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5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Мы в социальных сетях, присоединяйтесь!</a:t>
            </a:r>
          </a:p>
          <a:p>
            <a:endParaRPr lang="ru-RU" dirty="0"/>
          </a:p>
        </p:txBody>
      </p:sp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E3718469-39E8-4518-921A-B9CE1A35098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0632" y="4656870"/>
            <a:ext cx="3354374" cy="176161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C0C0814C-D70B-44B8-942B-F01DA144686F}"/>
              </a:ext>
            </a:extLst>
          </p:cNvPr>
          <p:cNvSpPr txBox="1"/>
          <p:nvPr/>
        </p:nvSpPr>
        <p:spPr>
          <a:xfrm>
            <a:off x="7327592" y="6204692"/>
            <a:ext cx="21004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Аудиогид </a:t>
            </a:r>
            <a:r>
              <a:rPr lang="en-US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izi.travel</a:t>
            </a:r>
            <a:endParaRPr lang="ru-RU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FDFCAE64-C226-46DB-86A2-E775F1C8A5D7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0190" y="656473"/>
            <a:ext cx="1886487" cy="22530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702DF71F-D643-4503-9468-64EE3F9C209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7257" y="1211925"/>
            <a:ext cx="3048985" cy="304898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B2309B7-948F-4769-A043-34D885CA455E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501" y="68366"/>
            <a:ext cx="2486226" cy="24578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2152010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4A38068-9351-4941-BE48-8A73337F7F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87398" y="4897821"/>
            <a:ext cx="8534400" cy="1587061"/>
          </a:xfrm>
        </p:spPr>
        <p:txBody>
          <a:bodyPr>
            <a:noAutofit/>
          </a:bodyPr>
          <a:lstStyle/>
          <a:p>
            <a:pPr algn="ctr"/>
            <a:r>
              <a:rPr lang="ru-RU" sz="2400" b="1" i="1" dirty="0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приглашает </a:t>
            </a:r>
            <a:r>
              <a:rPr lang="ru-RU" sz="2400" b="1" i="1" dirty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познакомиться с уникальной культурой, историей и достопримечательностями района!</a:t>
            </a:r>
            <a:br>
              <a:rPr lang="ru-RU" sz="2400" b="1" i="1" dirty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i="1" dirty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i="1" dirty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i="1" dirty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Добро пожаловать</a:t>
            </a:r>
            <a:r>
              <a:rPr lang="ru-RU" sz="28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</a:p>
        </p:txBody>
      </p:sp>
      <p:pic>
        <p:nvPicPr>
          <p:cNvPr id="13" name="Объект 12">
            <a:extLst>
              <a:ext uri="{FF2B5EF4-FFF2-40B4-BE49-F238E27FC236}">
                <a16:creationId xmlns:a16="http://schemas.microsoft.com/office/drawing/2014/main" id="{636AC5A3-605F-433B-8CA3-3CF91364581A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483" y="202117"/>
            <a:ext cx="2559377" cy="253021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Объект 7">
            <a:extLst>
              <a:ext uri="{FF2B5EF4-FFF2-40B4-BE49-F238E27FC236}">
                <a16:creationId xmlns:a16="http://schemas.microsoft.com/office/drawing/2014/main" id="{DFB1CE23-AF5F-41F7-8056-7B7E0D569A5B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2028" y="202117"/>
            <a:ext cx="2100946" cy="25091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Rectangle 1">
            <a:extLst>
              <a:ext uri="{FF2B5EF4-FFF2-40B4-BE49-F238E27FC236}">
                <a16:creationId xmlns:a16="http://schemas.microsoft.com/office/drawing/2014/main" id="{217D632B-C817-465F-919A-A1247CFE90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C899E070-EAE3-46FF-A74B-3F8F65D43F3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0946" y="586183"/>
            <a:ext cx="3713671" cy="371367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cxnSp>
        <p:nvCxnSpPr>
          <p:cNvPr id="16" name="Прямая со стрелкой 15">
            <a:extLst>
              <a:ext uri="{FF2B5EF4-FFF2-40B4-BE49-F238E27FC236}">
                <a16:creationId xmlns:a16="http://schemas.microsoft.com/office/drawing/2014/main" id="{6F65F2FC-EB46-4216-B667-B3B44139D0DC}"/>
              </a:ext>
            </a:extLst>
          </p:cNvPr>
          <p:cNvCxnSpPr/>
          <p:nvPr/>
        </p:nvCxnSpPr>
        <p:spPr>
          <a:xfrm>
            <a:off x="2686639" y="3398592"/>
            <a:ext cx="914400" cy="91440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3456B5A2-412C-428F-850D-19BB3824ADC0}"/>
              </a:ext>
            </a:extLst>
          </p:cNvPr>
          <p:cNvSpPr/>
          <p:nvPr/>
        </p:nvSpPr>
        <p:spPr>
          <a:xfrm>
            <a:off x="3269824" y="-30073"/>
            <a:ext cx="5369547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i="1" cap="none" spc="0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Время путешествовать!</a:t>
            </a:r>
            <a:endParaRPr lang="ru-RU" sz="3600" b="1" cap="none" spc="0" dirty="0">
              <a:ln w="12700">
                <a:solidFill>
                  <a:schemeClr val="accent1"/>
                </a:solidFill>
                <a:prstDash val="solid"/>
              </a:ln>
              <a:solidFill>
                <a:srgbClr val="FF0000"/>
              </a:solid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008993" y="4136782"/>
            <a:ext cx="12483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5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ГУ «Туристический информационный центр Витебского района» </a:t>
            </a:r>
            <a:endParaRPr lang="ru-RU" sz="3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2125376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54DE8B3-5A8F-41BA-A87A-BDB98CEA68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28939" y="652835"/>
            <a:ext cx="9125146" cy="6136848"/>
          </a:xfrm>
          <a:gradFill flip="none" rotWithShape="1">
            <a:gsLst>
              <a:gs pos="0">
                <a:schemeClr val="accent1">
                  <a:lumMod val="67000"/>
                </a:schemeClr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pPr algn="ctr"/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ГУ «Туристический информационный центр Витебского района</a:t>
            </a: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» </a:t>
            </a:r>
            <a:r>
              <a:rPr lang="ru-RU" sz="27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нашим гостям ПРЕДОСТАВЛЯЕТ следующие виды услуг:</a:t>
            </a:r>
            <a:r>
              <a:rPr lang="ru-RU" sz="27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7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информационно-справочную консультацию;</a:t>
            </a:r>
            <a:b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организацию экскурсионного обслуживания;</a:t>
            </a:r>
            <a:b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разработку маршрутов туристического путешествия;</a:t>
            </a:r>
            <a:b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сопровождение туристических групп по району и городу Витебску;</a:t>
            </a:r>
            <a:b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бронирование услуг и билетов на культурно-массовые и спортивные мероприятия;</a:t>
            </a:r>
            <a:b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маркетинговую деятельность</a:t>
            </a:r>
            <a:r>
              <a:rPr lang="ru-RU" sz="2400" i="1" dirty="0" smtClean="0"/>
              <a:t/>
            </a:r>
            <a:br>
              <a:rPr lang="ru-RU" sz="2400" i="1" dirty="0" smtClean="0"/>
            </a:br>
            <a:endParaRPr lang="ru-RU" sz="2400" i="1" dirty="0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2CF9218E-B03F-45D6-B58E-FDC308C130D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805" y="820512"/>
            <a:ext cx="3764448" cy="39404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Прямоугольный треугольник 3"/>
          <p:cNvSpPr/>
          <p:nvPr/>
        </p:nvSpPr>
        <p:spPr>
          <a:xfrm flipH="1" flipV="1">
            <a:off x="11240366" y="0"/>
            <a:ext cx="923925" cy="704850"/>
          </a:xfrm>
          <a:prstGeom prst="rtTriangle">
            <a:avLst/>
          </a:prstGeom>
          <a:solidFill>
            <a:srgbClr val="104576"/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vert="vert270"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80602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9745808-2CFC-4E56-B835-9973464FDC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86241" y="230287"/>
            <a:ext cx="8945030" cy="2536062"/>
          </a:xfrm>
          <a:gradFill flip="none" rotWithShape="1">
            <a:gsLst>
              <a:gs pos="0">
                <a:schemeClr val="accent1">
                  <a:lumMod val="67000"/>
                </a:schemeClr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pPr algn="ctr"/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b="1" i="1" dirty="0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700" b="1" i="1" dirty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витебском районе являются перспективными следующие виды туризма</a:t>
            </a:r>
            <a:r>
              <a:rPr lang="ru-RU" sz="2700" b="1" i="1" dirty="0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27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7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</a:t>
            </a:r>
            <a:r>
              <a:rPr lang="ru-RU" sz="27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Агроэкотуризм</a:t>
            </a:r>
            <a:r>
              <a:rPr lang="ru-RU" sz="27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br>
              <a:rPr lang="ru-RU" sz="27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</a:t>
            </a: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(представлен 23 </a:t>
            </a:r>
            <a:r>
              <a:rPr lang="ru-RU" sz="20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агроэкоусадьбами</a:t>
            </a: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предлагающими как услуги проживания, так и эксклюзивные услуги отдыха)</a:t>
            </a:r>
            <a:b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АКТИВНЫЙ</a:t>
            </a:r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Активный</a:t>
            </a:r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5B2E8B06-4DC8-4BFB-B6FF-78C27222EE3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014" y="36648"/>
            <a:ext cx="2829986" cy="246244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86BF6D44-13D6-4121-88BA-A8EADBF5E37F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6473" y="3205763"/>
            <a:ext cx="2766453" cy="236263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4" name="Стрелка: вправо 13">
            <a:extLst>
              <a:ext uri="{FF2B5EF4-FFF2-40B4-BE49-F238E27FC236}">
                <a16:creationId xmlns:a16="http://schemas.microsoft.com/office/drawing/2014/main" id="{101F8481-E244-4F86-998F-8A3C9BB288F6}"/>
              </a:ext>
            </a:extLst>
          </p:cNvPr>
          <p:cNvSpPr/>
          <p:nvPr/>
        </p:nvSpPr>
        <p:spPr>
          <a:xfrm>
            <a:off x="5370465" y="2928528"/>
            <a:ext cx="1101234" cy="346841"/>
          </a:xfrm>
          <a:prstGeom prst="rightArrow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55DF249-8074-4D7A-A319-F5133D370B1B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712" y="3205763"/>
            <a:ext cx="2829986" cy="326427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076" name="Picture 4" descr="Picture background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76420" y="3495130"/>
            <a:ext cx="3215580" cy="2415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s://vitebsk.vitebsk-region.gov.by/sites/default/files/imce-files/10-02-25-63.jpg"/>
          <p:cNvPicPr>
            <a:picLocks noChangeAspect="1" noChangeArrowheads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3680" y="4027823"/>
            <a:ext cx="2571219" cy="24431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Стрелка: вправо 13">
            <a:extLst>
              <a:ext uri="{FF2B5EF4-FFF2-40B4-BE49-F238E27FC236}">
                <a16:creationId xmlns:a16="http://schemas.microsoft.com/office/drawing/2014/main" id="{101F8481-E244-4F86-998F-8A3C9BB288F6}"/>
              </a:ext>
            </a:extLst>
          </p:cNvPr>
          <p:cNvSpPr/>
          <p:nvPr/>
        </p:nvSpPr>
        <p:spPr>
          <a:xfrm>
            <a:off x="3670916" y="1324897"/>
            <a:ext cx="1101234" cy="346841"/>
          </a:xfrm>
          <a:prstGeom prst="rightArrow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29795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27B28A7-4EF4-49C4-9435-8E567258B6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1910" y="6026837"/>
            <a:ext cx="4182360" cy="523220"/>
          </a:xfrm>
          <a:gradFill flip="none" rotWithShape="1">
            <a:gsLst>
              <a:gs pos="0">
                <a:schemeClr val="accent1">
                  <a:lumMod val="67000"/>
                </a:schemeClr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Гастрономический</a:t>
            </a:r>
            <a:endParaRPr lang="ru-RU" sz="24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Объект 10">
            <a:extLst>
              <a:ext uri="{FF2B5EF4-FFF2-40B4-BE49-F238E27FC236}">
                <a16:creationId xmlns:a16="http://schemas.microsoft.com/office/drawing/2014/main" id="{D743BE96-4535-4E96-BDC1-7FBA0D7F047F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649" y="441439"/>
            <a:ext cx="3389027" cy="267701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2" name="Объект 11">
            <a:extLst>
              <a:ext uri="{FF2B5EF4-FFF2-40B4-BE49-F238E27FC236}">
                <a16:creationId xmlns:a16="http://schemas.microsoft.com/office/drawing/2014/main" id="{E83FD7A1-A7EB-4441-B9AD-AA7A2432961B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2116" y="214884"/>
            <a:ext cx="4780080" cy="247669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3" name="Стрелка: вниз 12">
            <a:extLst>
              <a:ext uri="{FF2B5EF4-FFF2-40B4-BE49-F238E27FC236}">
                <a16:creationId xmlns:a16="http://schemas.microsoft.com/office/drawing/2014/main" id="{06C8CDFB-F57D-4EC6-8A15-61D9B990AD92}"/>
              </a:ext>
            </a:extLst>
          </p:cNvPr>
          <p:cNvSpPr/>
          <p:nvPr/>
        </p:nvSpPr>
        <p:spPr>
          <a:xfrm>
            <a:off x="2651782" y="4892685"/>
            <a:ext cx="575035" cy="405352"/>
          </a:xfrm>
          <a:prstGeom prst="downArrow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8CDB964-F402-4AE7-BA39-1E5CBEF0A490}"/>
              </a:ext>
            </a:extLst>
          </p:cNvPr>
          <p:cNvSpPr txBox="1"/>
          <p:nvPr/>
        </p:nvSpPr>
        <p:spPr>
          <a:xfrm>
            <a:off x="7620101" y="4598685"/>
            <a:ext cx="4411170" cy="1292662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67000"/>
                </a:schemeClr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ИСТОРИКО-КУЛЬТУРНЫЙ</a:t>
            </a:r>
          </a:p>
          <a:p>
            <a:pPr algn="ctr"/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Район богат уникальными памятниками старины, архитектуры, музеями и природными объектами</a:t>
            </a:r>
          </a:p>
        </p:txBody>
      </p:sp>
      <p:sp>
        <p:nvSpPr>
          <p:cNvPr id="16" name="Стрелка: вниз 15">
            <a:extLst>
              <a:ext uri="{FF2B5EF4-FFF2-40B4-BE49-F238E27FC236}">
                <a16:creationId xmlns:a16="http://schemas.microsoft.com/office/drawing/2014/main" id="{803C56EF-B2A8-4674-85AF-FE6B8CD732CE}"/>
              </a:ext>
            </a:extLst>
          </p:cNvPr>
          <p:cNvSpPr/>
          <p:nvPr/>
        </p:nvSpPr>
        <p:spPr>
          <a:xfrm>
            <a:off x="9595803" y="3192164"/>
            <a:ext cx="674017" cy="405353"/>
          </a:xfrm>
          <a:prstGeom prst="downArrow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0" name="Picture 2" descr="Picture background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179" y="3309062"/>
            <a:ext cx="3947507" cy="24540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avatars.mds.yandex.net/get-altay/14171651/2a00000192a9f874afff778b64395fd7f5b9/XXXL"/>
          <p:cNvPicPr>
            <a:picLocks noChangeAspect="1" noChangeArrowheads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6179" y="3394841"/>
            <a:ext cx="2825937" cy="25001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Picture background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1414" y="498314"/>
            <a:ext cx="2830020" cy="26403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Рисунок 17" descr="Picture background"/>
          <p:cNvPicPr/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9176" y="2844535"/>
            <a:ext cx="4593020" cy="169123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061914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Picture background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964" y="231228"/>
            <a:ext cx="4193010" cy="25207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Объект 7">
            <a:extLst>
              <a:ext uri="{FF2B5EF4-FFF2-40B4-BE49-F238E27FC236}">
                <a16:creationId xmlns:a16="http://schemas.microsoft.com/office/drawing/2014/main" id="{4CA604D1-E8FD-4C22-88A1-D87693CE8AF8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7777" y="231228"/>
            <a:ext cx="2890724" cy="252074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EAF21006-870B-40CC-8664-85A2CA06691A}"/>
              </a:ext>
            </a:extLst>
          </p:cNvPr>
          <p:cNvSpPr txBox="1"/>
          <p:nvPr/>
        </p:nvSpPr>
        <p:spPr>
          <a:xfrm>
            <a:off x="8750267" y="6091609"/>
            <a:ext cx="3223968" cy="461665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67000"/>
                </a:schemeClr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ПРОМЫШЛЕННЫЙ</a:t>
            </a:r>
            <a:r>
              <a:rPr lang="ru-RU" dirty="0"/>
              <a:t> </a:t>
            </a:r>
          </a:p>
        </p:txBody>
      </p:sp>
      <p:sp>
        <p:nvSpPr>
          <p:cNvPr id="10" name="Стрелка: вниз 9">
            <a:extLst>
              <a:ext uri="{FF2B5EF4-FFF2-40B4-BE49-F238E27FC236}">
                <a16:creationId xmlns:a16="http://schemas.microsoft.com/office/drawing/2014/main" id="{1871E485-9425-485C-9BCA-75EC75EADA62}"/>
              </a:ext>
            </a:extLst>
          </p:cNvPr>
          <p:cNvSpPr/>
          <p:nvPr/>
        </p:nvSpPr>
        <p:spPr>
          <a:xfrm>
            <a:off x="3062156" y="4600279"/>
            <a:ext cx="523174" cy="499621"/>
          </a:xfrm>
          <a:prstGeom prst="downArrow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F1F1B76-A1C4-48D3-8AA3-3441979C0866}"/>
              </a:ext>
            </a:extLst>
          </p:cNvPr>
          <p:cNvSpPr txBox="1"/>
          <p:nvPr/>
        </p:nvSpPr>
        <p:spPr>
          <a:xfrm>
            <a:off x="528155" y="5906944"/>
            <a:ext cx="4009818" cy="830997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67000"/>
                </a:schemeClr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ЛЕЧЕБНО-ОЗДОРОВИТЕЛЬНЫЙ</a:t>
            </a:r>
          </a:p>
        </p:txBody>
      </p:sp>
      <p:pic>
        <p:nvPicPr>
          <p:cNvPr id="5126" name="Picture 6" descr="Picture background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963" y="3046085"/>
            <a:ext cx="4193010" cy="27135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Picture background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06096" y="164613"/>
            <a:ext cx="3445081" cy="23007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Стрелка: вниз 10">
            <a:extLst>
              <a:ext uri="{FF2B5EF4-FFF2-40B4-BE49-F238E27FC236}">
                <a16:creationId xmlns:a16="http://schemas.microsoft.com/office/drawing/2014/main" id="{6F836E75-E4B2-4177-B1AE-485A919EFB09}"/>
              </a:ext>
            </a:extLst>
          </p:cNvPr>
          <p:cNvSpPr/>
          <p:nvPr/>
        </p:nvSpPr>
        <p:spPr>
          <a:xfrm>
            <a:off x="3680117" y="5657133"/>
            <a:ext cx="523680" cy="499621"/>
          </a:xfrm>
          <a:prstGeom prst="downArrow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0" name="Стрелка: вниз 10">
            <a:extLst>
              <a:ext uri="{FF2B5EF4-FFF2-40B4-BE49-F238E27FC236}">
                <a16:creationId xmlns:a16="http://schemas.microsoft.com/office/drawing/2014/main" id="{6F836E75-E4B2-4177-B1AE-485A919EFB09}"/>
              </a:ext>
            </a:extLst>
          </p:cNvPr>
          <p:cNvSpPr/>
          <p:nvPr/>
        </p:nvSpPr>
        <p:spPr>
          <a:xfrm>
            <a:off x="10300954" y="5509857"/>
            <a:ext cx="523680" cy="499621"/>
          </a:xfrm>
          <a:prstGeom prst="downArrow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026" name="Picture 2" descr="https://avatars.mds.yandex.net/i?id=a9301139cb1cdc20babdde816e3898c2b41b9846-12624456-images-thumbs&amp;n=1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2469" y="4803491"/>
            <a:ext cx="3167773" cy="2040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avatars.mds.yandex.net/i?id=cc30990de4dc57b26a3890cba878c213bec82306-8482868-images-thumbs&amp;n=1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4737" y="2721027"/>
            <a:ext cx="3659498" cy="23788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avatars.mds.yandex.net/i?id=1903d38dd494f1332d3c0cea3973944853b47d37-10384989-images-thumbs&amp;n=1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1471" y="2816885"/>
            <a:ext cx="3258771" cy="19216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92326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634E34B-E67C-4C33-B971-B59C681ADF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2243" y="5358139"/>
            <a:ext cx="3249507" cy="461665"/>
          </a:xfrm>
          <a:gradFill flip="none" rotWithShape="1">
            <a:gsLst>
              <a:gs pos="0">
                <a:schemeClr val="accent1">
                  <a:lumMod val="67000"/>
                </a:schemeClr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Религиозный</a:t>
            </a:r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E7C75BA1-0A9F-499B-ADC6-C4B84593D25D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5920"/>
            <a:ext cx="3139355" cy="4174161"/>
          </a:xfrm>
          <a:prstGeom prst="roundRect">
            <a:avLst>
              <a:gd name="adj" fmla="val 8594"/>
            </a:avLst>
          </a:prstGeom>
          <a:gradFill flip="none" rotWithShape="1">
            <a:gsLst>
              <a:gs pos="0">
                <a:schemeClr val="accent1">
                  <a:lumMod val="67000"/>
                </a:schemeClr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</p:pic>
      <p:pic>
        <p:nvPicPr>
          <p:cNvPr id="5" name="Объект 4">
            <a:extLst>
              <a:ext uri="{FF2B5EF4-FFF2-40B4-BE49-F238E27FC236}">
                <a16:creationId xmlns:a16="http://schemas.microsoft.com/office/drawing/2014/main" id="{475BF70A-21D9-4BF2-9D40-77553785A63D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0776" y="480738"/>
            <a:ext cx="6294291" cy="376519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22804D3-446D-42A6-B6AF-285F32395406}"/>
              </a:ext>
            </a:extLst>
          </p:cNvPr>
          <p:cNvSpPr txBox="1"/>
          <p:nvPr/>
        </p:nvSpPr>
        <p:spPr>
          <a:xfrm>
            <a:off x="7258278" y="5009645"/>
            <a:ext cx="3998910" cy="461665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67000"/>
                </a:schemeClr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ОБРАЗОВАТЕЛЬНЫЙ </a:t>
            </a:r>
          </a:p>
        </p:txBody>
      </p:sp>
      <p:sp>
        <p:nvSpPr>
          <p:cNvPr id="8" name="Стрелка: вниз 7">
            <a:extLst>
              <a:ext uri="{FF2B5EF4-FFF2-40B4-BE49-F238E27FC236}">
                <a16:creationId xmlns:a16="http://schemas.microsoft.com/office/drawing/2014/main" id="{E1B332D3-2B46-496E-A1EE-8EE23059FE2C}"/>
              </a:ext>
            </a:extLst>
          </p:cNvPr>
          <p:cNvSpPr/>
          <p:nvPr/>
        </p:nvSpPr>
        <p:spPr>
          <a:xfrm>
            <a:off x="1772098" y="4748295"/>
            <a:ext cx="499620" cy="522702"/>
          </a:xfrm>
          <a:prstGeom prst="downArrow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: вниз 8">
            <a:extLst>
              <a:ext uri="{FF2B5EF4-FFF2-40B4-BE49-F238E27FC236}">
                <a16:creationId xmlns:a16="http://schemas.microsoft.com/office/drawing/2014/main" id="{B91E4433-922D-498A-BEDE-51E0B0EBA8DF}"/>
              </a:ext>
            </a:extLst>
          </p:cNvPr>
          <p:cNvSpPr/>
          <p:nvPr/>
        </p:nvSpPr>
        <p:spPr>
          <a:xfrm>
            <a:off x="9007922" y="4368025"/>
            <a:ext cx="499621" cy="523088"/>
          </a:xfrm>
          <a:prstGeom prst="downArrow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8456FA0-5E84-443F-B328-4D74D1F03CD7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9355" y="1398115"/>
            <a:ext cx="2881772" cy="384236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90598840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64BA235-B300-44CC-9F4A-BBC626F63A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37644" y="5549215"/>
            <a:ext cx="3715903" cy="690672"/>
          </a:xfrm>
          <a:gradFill flip="none" rotWithShape="1">
            <a:gsLst>
              <a:gs pos="0">
                <a:schemeClr val="accent1">
                  <a:lumMod val="67000"/>
                </a:schemeClr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Событийный</a:t>
            </a:r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1DDEEB7F-D0CC-465C-A4F5-E955986F6247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081" y="84083"/>
            <a:ext cx="4127653" cy="231025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8CB81ED5-4F96-4CE2-BA42-CC19EE2D21B7}"/>
              </a:ext>
            </a:extLst>
          </p:cNvPr>
          <p:cNvSpPr txBox="1"/>
          <p:nvPr/>
        </p:nvSpPr>
        <p:spPr>
          <a:xfrm>
            <a:off x="7539843" y="5834801"/>
            <a:ext cx="3365369" cy="461665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67000"/>
                </a:schemeClr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ОХОТНИЧИЙ</a:t>
            </a:r>
          </a:p>
        </p:txBody>
      </p:sp>
      <p:sp>
        <p:nvSpPr>
          <p:cNvPr id="10" name="Стрелка: вниз 9">
            <a:extLst>
              <a:ext uri="{FF2B5EF4-FFF2-40B4-BE49-F238E27FC236}">
                <a16:creationId xmlns:a16="http://schemas.microsoft.com/office/drawing/2014/main" id="{FAAB801F-6ED3-460F-A32B-3DB5C54AC067}"/>
              </a:ext>
            </a:extLst>
          </p:cNvPr>
          <p:cNvSpPr/>
          <p:nvPr/>
        </p:nvSpPr>
        <p:spPr>
          <a:xfrm>
            <a:off x="8713480" y="5254161"/>
            <a:ext cx="509047" cy="568103"/>
          </a:xfrm>
          <a:prstGeom prst="downArrow">
            <a:avLst>
              <a:gd name="adj1" fmla="val 50000"/>
              <a:gd name="adj2" fmla="val 25223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: вниз 6">
            <a:extLst>
              <a:ext uri="{FF2B5EF4-FFF2-40B4-BE49-F238E27FC236}">
                <a16:creationId xmlns:a16="http://schemas.microsoft.com/office/drawing/2014/main" id="{23AD6153-50CF-43A3-9652-35962B47A494}"/>
              </a:ext>
            </a:extLst>
          </p:cNvPr>
          <p:cNvSpPr/>
          <p:nvPr/>
        </p:nvSpPr>
        <p:spPr>
          <a:xfrm>
            <a:off x="2685693" y="4970109"/>
            <a:ext cx="509047" cy="568103"/>
          </a:xfrm>
          <a:prstGeom prst="downArrow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6146" name="Picture 2" descr="https://vitebsk.vitebsk-region.gov.by/sites/default/files/imce-files/21-02-25-33_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8567" y="175929"/>
            <a:ext cx="3433180" cy="27642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s://vitebsk.vitebsk-region.gov.by/sites/default/files/imce-files/21-02-25-34_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34786" y="2474978"/>
            <a:ext cx="3551620" cy="26637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0080" y="2575033"/>
            <a:ext cx="4182430" cy="2270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044041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4EE1517-778C-4D3E-9063-12A0BBC7ED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03240" y="5638885"/>
            <a:ext cx="7837619" cy="1073607"/>
          </a:xfrm>
          <a:gradFill flip="none" rotWithShape="1">
            <a:gsLst>
              <a:gs pos="0">
                <a:schemeClr val="accent1">
                  <a:lumMod val="67000"/>
                </a:schemeClr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ЭКОЛОГИЧЕСКИЙ</a:t>
            </a:r>
          </a:p>
        </p:txBody>
      </p:sp>
      <p:pic>
        <p:nvPicPr>
          <p:cNvPr id="10" name="Объект 9">
            <a:extLst>
              <a:ext uri="{FF2B5EF4-FFF2-40B4-BE49-F238E27FC236}">
                <a16:creationId xmlns:a16="http://schemas.microsoft.com/office/drawing/2014/main" id="{F8DED915-1305-42A7-A044-D6370A8FCD79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879" y="185057"/>
            <a:ext cx="3069270" cy="21717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Объект 7">
            <a:extLst>
              <a:ext uri="{FF2B5EF4-FFF2-40B4-BE49-F238E27FC236}">
                <a16:creationId xmlns:a16="http://schemas.microsoft.com/office/drawing/2014/main" id="{D76A8598-31F0-4ECB-8CBF-59465A2E3AAD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2988" y="1143229"/>
            <a:ext cx="2899390" cy="435014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A3A4AAC0-3352-4712-8587-EC5F2F10C47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6069" y="3004457"/>
            <a:ext cx="3724790" cy="261671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196" name="Picture 4" descr="https://vitebsk.vitebsk-region.gov.by/sites/default/files/imce-files/21-02-25-03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356757"/>
            <a:ext cx="4015109" cy="45012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 descr="https://vitebsk.vitebsk-region.gov.by/sites/default/files/imce-files/luzhesnyanskiy_dendropark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86100" y="235333"/>
            <a:ext cx="3754759" cy="2623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84113660"/>
      </p:ext>
    </p:extLst>
  </p:cSld>
  <p:clrMapOvr>
    <a:masterClrMapping/>
  </p:clrMapOvr>
</p:sld>
</file>

<file path=ppt/theme/theme1.xml><?xml version="1.0" encoding="utf-8"?>
<a:theme xmlns:a="http://schemas.openxmlformats.org/drawingml/2006/main" name="Сектор">
  <a:themeElements>
    <a:clrScheme name="Сектор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Сектор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ектор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1410</TotalTime>
  <Words>172</Words>
  <Application>Microsoft Office PowerPoint</Application>
  <PresentationFormat>Широкоэкранный</PresentationFormat>
  <Paragraphs>22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0" baseType="lpstr">
      <vt:lpstr>Arial</vt:lpstr>
      <vt:lpstr>Calibri</vt:lpstr>
      <vt:lpstr>Century Gothic</vt:lpstr>
      <vt:lpstr>Times New Roman</vt:lpstr>
      <vt:lpstr>Wingdings 3</vt:lpstr>
      <vt:lpstr>Сектор</vt:lpstr>
      <vt:lpstr>Презентация PowerPoint</vt:lpstr>
      <vt:lpstr>приглашает познакомиться с уникальной культурой, историей и достопримечательностями района!  Добро пожаловать!</vt:lpstr>
      <vt:lpstr>ГУ «Туристический информационный центр Витебского района» нашим гостям ПРЕДОСТАВЛЯЕТ следующие виды услуг:  - информационно-справочную консультацию;  - организацию экскурсионного обслуживания;  - разработку маршрутов туристического путешествия;  - сопровождение туристических групп по району и городу Витебску;  - бронирование услуг и билетов на культурно-массовые и спортивные мероприятия;  - маркетинговую деятельность </vt:lpstr>
      <vt:lpstr>           В витебском районе являются перспективными следующие виды туризма:                       Агроэкотуризм;                            (представлен 23 агроэкоусадьбами, предлагающими как услуги проживания, так и эксклюзивные услуги отдыха)   АКТИВНЫЙ    Активный    </vt:lpstr>
      <vt:lpstr>Гастрономический</vt:lpstr>
      <vt:lpstr>Презентация PowerPoint</vt:lpstr>
      <vt:lpstr>Религиозный</vt:lpstr>
      <vt:lpstr>Событийный</vt:lpstr>
      <vt:lpstr>ЭКОЛОГИЧЕСКИЙ</vt:lpstr>
      <vt:lpstr>Разрабатываются и Организовываются экскурсионные программы для работников учреждения образования и учащихся Витебского района, для представителей Витебского городского общественного объединения пожилых людей «Золотой возраст», для иностранных гостей. </vt:lpstr>
      <vt:lpstr>Разработано восемь маршрутов туристического путешествия по уникальным и знаковым объектам Витебского района  Также разработано одиннадцать туров выходного дня по  областным городам беларуси  </vt:lpstr>
      <vt:lpstr>С целью развития взаимовыгодного сотрудничества, поиска новых партнеров и продвижения внутреннего и международного въездного туризма Турцентр принимает участия в международных выставках-форумах и других деловых мероприятиях.</vt:lpstr>
      <vt:lpstr>Турцентр Витебского района активно сотрудничает со СМИ (газета «Витьбичы», «Витебские вести»). Организовывает ознакомительные маршруты для представителей съемочных групп телевизионных программ </vt:lpstr>
      <vt:lpstr>ТУРЦЕНТР ЖДЕТ вас по адресу: г. Витебск,  ул. Октябрьская, 14, 1 этаж тел.: 8(212)36 15 59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Турцентр Витебского района  приглашает познакомиться с уникальной культурой, историей и достопримечательностями района!</dc:title>
  <dc:creator>PC</dc:creator>
  <cp:lastModifiedBy>User</cp:lastModifiedBy>
  <cp:revision>100</cp:revision>
  <cp:lastPrinted>2026-05-19T09:39:19Z</cp:lastPrinted>
  <dcterms:created xsi:type="dcterms:W3CDTF">2024-11-11T09:33:23Z</dcterms:created>
  <dcterms:modified xsi:type="dcterms:W3CDTF">2026-05-19T09:44:19Z</dcterms:modified>
</cp:coreProperties>
</file>